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71" r:id="rId7"/>
    <p:sldId id="272" r:id="rId8"/>
    <p:sldId id="273" r:id="rId9"/>
    <p:sldId id="274" r:id="rId10"/>
    <p:sldId id="275" r:id="rId11"/>
    <p:sldId id="261" r:id="rId12"/>
    <p:sldId id="280" r:id="rId13"/>
    <p:sldId id="283" r:id="rId14"/>
    <p:sldId id="262" r:id="rId15"/>
    <p:sldId id="265" r:id="rId16"/>
    <p:sldId id="281" r:id="rId17"/>
    <p:sldId id="282" r:id="rId18"/>
    <p:sldId id="267" r:id="rId19"/>
    <p:sldId id="276" r:id="rId20"/>
    <p:sldId id="279" r:id="rId21"/>
    <p:sldId id="263" r:id="rId22"/>
    <p:sldId id="278" r:id="rId23"/>
    <p:sldId id="277" r:id="rId24"/>
    <p:sldId id="268" r:id="rId25"/>
    <p:sldId id="269" r:id="rId26"/>
    <p:sldId id="27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914" autoAdjust="0"/>
  </p:normalViewPr>
  <p:slideViewPr>
    <p:cSldViewPr>
      <p:cViewPr varScale="1">
        <p:scale>
          <a:sx n="63" d="100"/>
          <a:sy n="63" d="100"/>
        </p:scale>
        <p:origin x="-2002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273A1-762B-483D-9E7F-F4E95D2C0BA1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1FDAB-09BF-4CCC-AEDC-80A3316B2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06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2014_Dr._Neil_deGrasse_Tyson_Visits_NASA_Goddard_(14339308834)_(cropped_to_Tyson_collar).jpg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mmons.wikimedia.org/wiki/File:Kandinsky_-_Jaune_Rouge_Bleu.jpg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oregonstate.edu/home/programs/undergrad/CalculusQuestStudyGuides/vcalc/partial/partial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Neural nets</a:t>
            </a:r>
          </a:p>
          <a:p>
            <a:r>
              <a:rPr lang="en-US" dirty="0" smtClean="0"/>
              <a:t>Input hidden middle</a:t>
            </a:r>
          </a:p>
          <a:p>
            <a:r>
              <a:rPr lang="en-US" dirty="0" smtClean="0"/>
              <a:t>1 or more hidden its deep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 via vision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on known data (supervised learning)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88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r>
              <a:rPr lang="en-US" baseline="0" dirty="0" smtClean="0"/>
              <a:t> a lot of training</a:t>
            </a:r>
          </a:p>
          <a:p>
            <a:r>
              <a:rPr lang="en-US" baseline="0" dirty="0" smtClean="0"/>
              <a:t>Now get rid of error function</a:t>
            </a:r>
          </a:p>
          <a:p>
            <a:r>
              <a:rPr lang="en-US" baseline="0" dirty="0" smtClean="0"/>
              <a:t>And you have a network that will give the right answer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want it to give right answer for hundreds of diff inputs</a:t>
            </a:r>
          </a:p>
          <a:p>
            <a:r>
              <a:rPr lang="en-US" baseline="0" dirty="0" smtClean="0"/>
              <a:t>Single neuron does not do this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7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 to adjust weights so</a:t>
            </a:r>
            <a:r>
              <a:rPr lang="en-US" baseline="0" dirty="0" smtClean="0"/>
              <a:t> model generalizes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7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VGG16, 19 and other </a:t>
            </a:r>
            <a:r>
              <a:rPr lang="en-US" dirty="0" err="1" smtClean="0"/>
              <a:t>varients</a:t>
            </a:r>
            <a:r>
              <a:rPr lang="en-US" dirty="0" smtClean="0"/>
              <a:t>, </a:t>
            </a:r>
            <a:r>
              <a:rPr lang="en-US" dirty="0" err="1" smtClean="0"/>
              <a:t>resnet</a:t>
            </a:r>
            <a:r>
              <a:rPr lang="en-US" dirty="0" smtClean="0"/>
              <a:t>, </a:t>
            </a:r>
            <a:r>
              <a:rPr lang="en-US" dirty="0" err="1" smtClean="0"/>
              <a:t>squeezenet</a:t>
            </a:r>
            <a:r>
              <a:rPr lang="en-US" dirty="0" smtClean="0"/>
              <a:t>, </a:t>
            </a:r>
            <a:r>
              <a:rPr lang="en-US" dirty="0" err="1" smtClean="0"/>
              <a:t>resnext</a:t>
            </a:r>
            <a:r>
              <a:rPr lang="en-US" dirty="0" smtClean="0"/>
              <a:t>…. Lots of these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7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Batches not single images</a:t>
            </a:r>
          </a:p>
          <a:p>
            <a:r>
              <a:rPr lang="en-US" dirty="0" smtClean="0"/>
              <a:t>Millions, go through entire dataset</a:t>
            </a:r>
            <a:r>
              <a:rPr lang="en-US" baseline="0" dirty="0" smtClean="0"/>
              <a:t> over and over</a:t>
            </a:r>
            <a:endParaRPr lang="en-US" dirty="0" smtClean="0"/>
          </a:p>
          <a:p>
            <a:r>
              <a:rPr lang="en-US" dirty="0" smtClean="0"/>
              <a:t>Takes days</a:t>
            </a:r>
            <a:r>
              <a:rPr lang="en-US" baseline="0" dirty="0" smtClean="0"/>
              <a:t> or weeks</a:t>
            </a:r>
            <a:endParaRPr lang="en-US" dirty="0" smtClean="0"/>
          </a:p>
          <a:p>
            <a:r>
              <a:rPr lang="en-US" dirty="0" smtClean="0"/>
              <a:t>Lot of details left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7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Includes lots</a:t>
            </a:r>
            <a:r>
              <a:rPr lang="en-US" baseline="0" dirty="0" smtClean="0"/>
              <a:t> of networks</a:t>
            </a:r>
          </a:p>
          <a:p>
            <a:r>
              <a:rPr lang="en-US" baseline="0" dirty="0" smtClean="0"/>
              <a:t>Auto handles forward and backward prop</a:t>
            </a:r>
          </a:p>
          <a:p>
            <a:r>
              <a:rPr lang="en-US" baseline="0" dirty="0" smtClean="0"/>
              <a:t>Lots of sample apps</a:t>
            </a:r>
          </a:p>
          <a:p>
            <a:endParaRPr lang="en-US" dirty="0" smtClean="0"/>
          </a:p>
          <a:p>
            <a:r>
              <a:rPr lang="en-US" dirty="0" smtClean="0"/>
              <a:t>Show some</a:t>
            </a:r>
            <a:r>
              <a:rPr lang="en-US" baseline="0" dirty="0" smtClean="0"/>
              <a:t> of libraries,</a:t>
            </a:r>
          </a:p>
          <a:p>
            <a:r>
              <a:rPr lang="en-US" baseline="0" dirty="0" smtClean="0"/>
              <a:t>Emphasize the big ones</a:t>
            </a:r>
          </a:p>
          <a:p>
            <a:r>
              <a:rPr lang="en-US" baseline="0" dirty="0" err="1" smtClean="0"/>
              <a:t>Mxnet</a:t>
            </a:r>
            <a:r>
              <a:rPr lang="en-US" baseline="0" dirty="0" smtClean="0"/>
              <a:t> was very hard to use because of terrible documentation, better now I hear with gluon</a:t>
            </a:r>
          </a:p>
          <a:p>
            <a:r>
              <a:rPr lang="en-US" baseline="0" dirty="0" err="1" smtClean="0"/>
              <a:t>nVidia</a:t>
            </a:r>
            <a:r>
              <a:rPr lang="en-US" baseline="0" dirty="0" smtClean="0"/>
              <a:t> CUDA is what they all use to access the GPU, and right now </a:t>
            </a:r>
            <a:r>
              <a:rPr lang="en-US" baseline="0" dirty="0" err="1" smtClean="0"/>
              <a:t>nVidia</a:t>
            </a:r>
            <a:r>
              <a:rPr lang="en-US" baseline="0" dirty="0" smtClean="0"/>
              <a:t> is the only game in town, no AMD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82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Recurrent Neural Networks, LSTMs, movie</a:t>
            </a:r>
            <a:r>
              <a:rPr lang="en-US" baseline="0" dirty="0" smtClean="0"/>
              <a:t> recommender (Netflix)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Normalized database - </a:t>
            </a:r>
            <a:r>
              <a:rPr lang="en-US" dirty="0" err="1" smtClean="0"/>
              <a:t>flatfile</a:t>
            </a:r>
            <a:endParaRPr lang="en-US" dirty="0" smtClean="0"/>
          </a:p>
          <a:p>
            <a:r>
              <a:rPr lang="en-US" dirty="0" smtClean="0"/>
              <a:t>Lags, convert categories to </a:t>
            </a:r>
            <a:r>
              <a:rPr lang="en-US" dirty="0" err="1" smtClean="0"/>
              <a:t>embeddings</a:t>
            </a:r>
            <a:r>
              <a:rPr lang="en-US" dirty="0" smtClean="0"/>
              <a:t> (mini neural net that relates category members) other data to continuous </a:t>
            </a:r>
            <a:r>
              <a:rPr lang="en-US" dirty="0" err="1" smtClean="0"/>
              <a:t>vars</a:t>
            </a:r>
            <a:r>
              <a:rPr lang="en-US" dirty="0" smtClean="0"/>
              <a:t>,</a:t>
            </a:r>
            <a:r>
              <a:rPr lang="en-US" baseline="0" dirty="0" smtClean="0"/>
              <a:t> send thru a fully connected neural net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OpenAI</a:t>
            </a:r>
            <a:r>
              <a:rPr lang="en-US" baseline="0" dirty="0" smtClean="0"/>
              <a:t> gym – toolkit for testing Reinforcement </a:t>
            </a:r>
            <a:r>
              <a:rPr lang="en-US" baseline="0" dirty="0" err="1" smtClean="0"/>
              <a:t>algos</a:t>
            </a:r>
            <a:endParaRPr lang="en-US" baseline="0" dirty="0" smtClean="0"/>
          </a:p>
          <a:p>
            <a:r>
              <a:rPr lang="en-US" baseline="0" dirty="0" smtClean="0"/>
              <a:t>Often front end is a conv net but back end is a predictor of next move, use </a:t>
            </a:r>
            <a:r>
              <a:rPr lang="en-US" baseline="0" dirty="0" err="1" smtClean="0"/>
              <a:t>markov</a:t>
            </a:r>
            <a:r>
              <a:rPr lang="en-US" baseline="0" dirty="0" smtClean="0"/>
              <a:t> chains, follow highest probability to reward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03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 transfer learning to recognize a cat, or a cat and a bounding 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37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Neil 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deGrasse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Tyson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plus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Kandinsky’s Jane Rouge Bleu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28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imagenet</a:t>
            </a:r>
            <a:r>
              <a:rPr lang="en-US" baseline="0" dirty="0" smtClean="0"/>
              <a:t> trained models are good for dogs, cats.  Worse for </a:t>
            </a:r>
            <a:r>
              <a:rPr lang="en-US" baseline="0" dirty="0" err="1" smtClean="0"/>
              <a:t>xrays</a:t>
            </a:r>
            <a:r>
              <a:rPr lang="en-US" baseline="0" dirty="0" smtClean="0"/>
              <a:t>, may have to retrain earlier layers</a:t>
            </a:r>
          </a:p>
          <a:p>
            <a:r>
              <a:rPr lang="en-US" baseline="0" dirty="0" smtClean="0"/>
              <a:t>Start </a:t>
            </a:r>
            <a:r>
              <a:rPr lang="en-US" baseline="0" dirty="0" err="1" smtClean="0"/>
              <a:t>jupyter</a:t>
            </a:r>
            <a:r>
              <a:rPr lang="en-US" baseline="0" dirty="0" smtClean="0"/>
              <a:t> notebook </a:t>
            </a:r>
          </a:p>
          <a:p>
            <a:r>
              <a:rPr lang="en-US" baseline="0" dirty="0" smtClean="0"/>
              <a:t>Train it 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24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OS – Mostly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ubuntu</a:t>
            </a:r>
            <a:r>
              <a:rPr lang="en-US" baseline="0" dirty="0" smtClean="0"/>
              <a:t>, </a:t>
            </a:r>
            <a:r>
              <a:rPr lang="en-US" dirty="0" smtClean="0"/>
              <a:t>ask how to run this on Windows and you might be mocked)</a:t>
            </a:r>
          </a:p>
          <a:p>
            <a:r>
              <a:rPr lang="en-US" dirty="0" smtClean="0"/>
              <a:t>Machine -  needs to run for days or weeks to train full throttle (hmmm burn out those gamer rig GPUs)</a:t>
            </a:r>
          </a:p>
          <a:p>
            <a:r>
              <a:rPr lang="en-US" dirty="0" smtClean="0"/>
              <a:t>		training a model overnight and my GPU was 80 C or 175 F</a:t>
            </a:r>
          </a:p>
          <a:p>
            <a:r>
              <a:rPr lang="en-US" dirty="0" smtClean="0"/>
              <a:t>I have the best gamer GPU Titan black XP and I run</a:t>
            </a:r>
            <a:r>
              <a:rPr lang="en-US" baseline="0" dirty="0" smtClean="0"/>
              <a:t> out of memory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09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2006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lie-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stanford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 mil images in 1000 categories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least 1 mil images have bounding boxes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height width) 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quares that frame the object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"balloon" or "strawberry", contains several hundred images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Others:pascalVOC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MSCoco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…other specialized NIH medical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09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docced</a:t>
            </a:r>
            <a:r>
              <a:rPr lang="en-US" baseline="0" dirty="0" smtClean="0"/>
              <a:t> simple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09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Magic numbers, list comprehension, slices, lots of tensor ops, </a:t>
            </a:r>
            <a:r>
              <a:rPr lang="en-US" dirty="0" err="1" smtClean="0"/>
              <a:t>cuda</a:t>
            </a:r>
            <a:r>
              <a:rPr lang="en-US" dirty="0" smtClean="0"/>
              <a:t> verses non </a:t>
            </a:r>
            <a:r>
              <a:rPr lang="en-US" dirty="0" err="1" smtClean="0"/>
              <a:t>cuda</a:t>
            </a:r>
            <a:r>
              <a:rPr lang="en-US" dirty="0" smtClean="0"/>
              <a:t> </a:t>
            </a:r>
            <a:r>
              <a:rPr lang="en-US" dirty="0" err="1" smtClean="0"/>
              <a:t>vars</a:t>
            </a:r>
            <a:r>
              <a:rPr lang="en-US" dirty="0" smtClean="0"/>
              <a:t> and ops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09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09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</a:t>
            </a:r>
            <a:r>
              <a:rPr lang="en-US" dirty="0" err="1" smtClean="0"/>
              <a:t>subtractby</a:t>
            </a:r>
            <a:r>
              <a:rPr lang="en-US" dirty="0" smtClean="0"/>
              <a:t> mean and divide by standard dev),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imputing missing values based on average or based on multiple columns</a:t>
            </a:r>
          </a:p>
          <a:p>
            <a:r>
              <a:rPr lang="en-US" dirty="0" smtClean="0"/>
              <a:t>I worked on one </a:t>
            </a:r>
            <a:r>
              <a:rPr lang="en-US" dirty="0" err="1" smtClean="0"/>
              <a:t>prob</a:t>
            </a:r>
            <a:r>
              <a:rPr lang="en-US" dirty="0" smtClean="0"/>
              <a:t> over summer where I had to mask a plant out of thousands of images</a:t>
            </a:r>
          </a:p>
          <a:p>
            <a:r>
              <a:rPr lang="en-US" dirty="0" smtClean="0"/>
              <a:t>             much done with </a:t>
            </a:r>
            <a:r>
              <a:rPr lang="en-US" dirty="0" err="1" smtClean="0"/>
              <a:t>openCV</a:t>
            </a:r>
            <a:r>
              <a:rPr lang="en-US" dirty="0" smtClean="0"/>
              <a:t>, pillow, and Pandas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09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to do with high bias</a:t>
            </a:r>
          </a:p>
          <a:p>
            <a:r>
              <a:rPr lang="en-US" dirty="0" smtClean="0"/>
              <a:t>High </a:t>
            </a:r>
            <a:r>
              <a:rPr lang="en-US" dirty="0" err="1" smtClean="0"/>
              <a:t>varience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Lots of rules of thumb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83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Sutskever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Hinton in 2012 was the coming out party for CNNs in the computer vision community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Harnessed power of conv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nets and ability of a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to do huge matrix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manips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see that was what was holding NN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beack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lack of horsepower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08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From then on every team</a:t>
            </a:r>
            <a:r>
              <a:rPr lang="en-US" baseline="0" dirty="0" smtClean="0"/>
              <a:t> used deep learning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Started the ball rolling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 to paper all vision should be deep learning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 of a kerfuffle amongst vision people,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Gotta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forget it all and start over?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Mostly Yep you do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08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Neuron 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As long as they are all differentiable! Use partial derivatives and 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the chain rule to find</a:t>
            </a:r>
            <a:r>
              <a:rPr lang="en-US" i="1" baseline="0" dirty="0" smtClean="0">
                <a:solidFill>
                  <a:srgbClr val="FF0000"/>
                </a:solidFill>
              </a:rPr>
              <a:t> way to adjust w1 and w2 to satisfy equation</a:t>
            </a:r>
          </a:p>
          <a:p>
            <a:endParaRPr lang="en-US" i="1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See http://colah.github.io/posts/2015-08-Backprop/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Partial derivative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partial derivative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respect to x gives the rate of change of f in the x direction (greatest rate of change) add – greatest decrease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7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7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backpropegation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7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Lets do it again to get closer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7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FDAB-09BF-4CCC-AEDC-80A3316B25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7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35DD-9444-4028-B615-F76131EF043B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93B-B6F2-4E73-A776-4C8C69271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90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35DD-9444-4028-B615-F76131EF043B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93B-B6F2-4E73-A776-4C8C69271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29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35DD-9444-4028-B615-F76131EF043B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93B-B6F2-4E73-A776-4C8C69271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33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35DD-9444-4028-B615-F76131EF043B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93B-B6F2-4E73-A776-4C8C69271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3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35DD-9444-4028-B615-F76131EF043B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93B-B6F2-4E73-A776-4C8C69271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2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35DD-9444-4028-B615-F76131EF043B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93B-B6F2-4E73-A776-4C8C69271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50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35DD-9444-4028-B615-F76131EF043B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93B-B6F2-4E73-A776-4C8C69271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4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35DD-9444-4028-B615-F76131EF043B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93B-B6F2-4E73-A776-4C8C69271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34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35DD-9444-4028-B615-F76131EF043B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93B-B6F2-4E73-A776-4C8C69271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36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35DD-9444-4028-B615-F76131EF043B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93B-B6F2-4E73-A776-4C8C69271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7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35DD-9444-4028-B615-F76131EF043B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F93B-B6F2-4E73-A776-4C8C69271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51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535DD-9444-4028-B615-F76131EF043B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CF93B-B6F2-4E73-A776-4C8C69271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2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hyperlink" Target="https://en.wikipedia.org/wiki/Comparison_of_deep_learning_softwar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Beginnings (</a:t>
            </a:r>
            <a:r>
              <a:rPr lang="en-US" dirty="0" err="1" smtClean="0"/>
              <a:t>sorta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How it works</a:t>
            </a:r>
          </a:p>
          <a:p>
            <a:r>
              <a:rPr lang="en-US" dirty="0" smtClean="0"/>
              <a:t>Some uses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4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	  How it works –  forward 100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82590" y="2245895"/>
            <a:ext cx="609600" cy="619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+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endCxn id="5" idx="2"/>
          </p:cNvCxnSpPr>
          <p:nvPr/>
        </p:nvCxnSpPr>
        <p:spPr>
          <a:xfrm>
            <a:off x="1987190" y="1969671"/>
            <a:ext cx="1295400" cy="5857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5" idx="2"/>
          </p:cNvCxnSpPr>
          <p:nvPr/>
        </p:nvCxnSpPr>
        <p:spPr>
          <a:xfrm flipV="1">
            <a:off x="1987190" y="2555458"/>
            <a:ext cx="1295400" cy="48101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6"/>
            <a:endCxn id="23" idx="1"/>
          </p:cNvCxnSpPr>
          <p:nvPr/>
        </p:nvCxnSpPr>
        <p:spPr>
          <a:xfrm>
            <a:off x="3892190" y="2555458"/>
            <a:ext cx="1975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867400" y="2288757"/>
            <a:ext cx="2272838" cy="533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rgbClr val="00B0F0"/>
                </a:solidFill>
              </a:rPr>
              <a:t>~0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54904" y="2186126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5.996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90314" y="17850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86306" y="285180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3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86452" y="1893232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.923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5355" y="278829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1.384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67400" y="1897145"/>
            <a:ext cx="240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Error (How wrong is it?)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25276" y="3397755"/>
                <a:ext cx="7266324" cy="4336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solidFill>
                      <a:srgbClr val="FF0000"/>
                    </a:solidFill>
                  </a:rPr>
                  <a:t>Out = X*w1 + Y*w2        Error = ½(Out – GT)**2</a:t>
                </a:r>
              </a:p>
              <a:p>
                <a:r>
                  <a:rPr lang="en-US" i="1" dirty="0" smtClean="0"/>
                  <a:t>Both differentiable! </a:t>
                </a:r>
              </a:p>
              <a:p>
                <a:endParaRPr lang="en-US" i="1" dirty="0" smtClean="0">
                  <a:solidFill>
                    <a:srgbClr val="00B050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 = Y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= X</a:t>
                </a:r>
              </a:p>
              <a:p>
                <a:endParaRPr lang="en-US" i="1" dirty="0" smtClean="0">
                  <a:solidFill>
                    <a:srgbClr val="00B050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𝑑𝐸𝑟𝑟𝑜𝑟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= 2/2(Out-GT) </a:t>
                </a:r>
                <a:r>
                  <a:rPr lang="en-US" i="1" dirty="0" smtClean="0"/>
                  <a:t>direction of greatest increase! Reverse sign greatest       		   decrease in error, (want it to go to zero)</a:t>
                </a:r>
                <a:endParaRPr lang="en-US" i="1" dirty="0" smtClean="0">
                  <a:solidFill>
                    <a:srgbClr val="FF0000"/>
                  </a:solidFill>
                </a:endParaRPr>
              </a:p>
              <a:p>
                <a:r>
                  <a:rPr lang="en-US" i="1" dirty="0" smtClean="0"/>
                  <a:t>Chain rule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𝑑𝐸𝑟𝑟𝑜𝑟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 = (Out-GT)X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        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𝑑𝐸𝑟𝑟𝑜𝑟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 = (Out-GT)Y</a:t>
                </a:r>
              </a:p>
              <a:p>
                <a:endParaRPr lang="en-US" i="1" dirty="0">
                  <a:solidFill>
                    <a:srgbClr val="FF0000"/>
                  </a:solidFill>
                </a:endParaRPr>
              </a:p>
              <a:p>
                <a:r>
                  <a:rPr lang="en-US" i="1" dirty="0" smtClean="0"/>
                  <a:t>add a - fraction (</a:t>
                </a:r>
                <a:r>
                  <a:rPr lang="en-US" dirty="0" smtClean="0"/>
                  <a:t>Learning rate</a:t>
                </a:r>
                <a:r>
                  <a:rPr lang="en-US" i="1" dirty="0" smtClean="0"/>
                  <a:t>) to w1 and w2 to reduce error</a:t>
                </a:r>
              </a:p>
              <a:p>
                <a:endParaRPr lang="en-US" i="1" dirty="0" smtClean="0">
                  <a:solidFill>
                    <a:srgbClr val="FF0000"/>
                  </a:solidFill>
                </a:endParaRPr>
              </a:p>
              <a:p>
                <a:endParaRPr lang="en-US" i="1" dirty="0" smtClean="0">
                  <a:solidFill>
                    <a:srgbClr val="FF0000"/>
                  </a:solidFill>
                </a:endParaRPr>
              </a:p>
              <a:p>
                <a:r>
                  <a:rPr lang="en-US" i="1" dirty="0" smtClean="0">
                    <a:solidFill>
                      <a:srgbClr val="FF0000"/>
                    </a:solidFill>
                  </a:rPr>
                  <a:t> </a:t>
                </a:r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276" y="3397755"/>
                <a:ext cx="7266324" cy="4336828"/>
              </a:xfrm>
              <a:prstGeom prst="rect">
                <a:avLst/>
              </a:prstGeom>
              <a:blipFill rotWithShape="1">
                <a:blip r:embed="rId3"/>
                <a:stretch>
                  <a:fillRect l="-671" t="-702" r="-1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1600199" y="1357208"/>
            <a:ext cx="613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If X=2 and Y=3 and GT= 6 how would you calculate w1 and w2? </a:t>
            </a:r>
          </a:p>
        </p:txBody>
      </p:sp>
    </p:spTree>
    <p:extLst>
      <p:ext uri="{BB962C8B-B14F-4D97-AF65-F5344CB8AC3E}">
        <p14:creationId xmlns:p14="http://schemas.microsoft.com/office/powerpoint/2010/main" val="159651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 – at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</a:t>
            </a:r>
            <a:r>
              <a:rPr lang="en-US" dirty="0" smtClean="0">
                <a:solidFill>
                  <a:srgbClr val="FF0000"/>
                </a:solidFill>
              </a:rPr>
              <a:t>models</a:t>
            </a:r>
            <a:r>
              <a:rPr lang="en-US" dirty="0" smtClean="0"/>
              <a:t> have thousands of neurons and 100s of millions of parameters (like w1 and w2)</a:t>
            </a:r>
          </a:p>
          <a:p>
            <a:r>
              <a:rPr lang="en-US" dirty="0" smtClean="0"/>
              <a:t>So there are lots of forward and backwards computations </a:t>
            </a:r>
          </a:p>
          <a:p>
            <a:r>
              <a:rPr lang="en-US" dirty="0" smtClean="0"/>
              <a:t>GPUs do most of the calculations using huge multidimensional matrices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87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Model?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85896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pretrained</a:t>
            </a:r>
            <a:r>
              <a:rPr lang="en-US" dirty="0" smtClean="0"/>
              <a:t> Neural Network.</a:t>
            </a:r>
          </a:p>
          <a:p>
            <a:pPr lvl="1"/>
            <a:r>
              <a:rPr lang="en-US" dirty="0" smtClean="0"/>
              <a:t>Each layer consists of hundreds of convolutional filters which are in turn built from neurons </a:t>
            </a:r>
          </a:p>
          <a:p>
            <a:pPr lvl="1"/>
            <a:r>
              <a:rPr lang="en-US" dirty="0" smtClean="0"/>
              <a:t>Each layer connected to next layer</a:t>
            </a:r>
          </a:p>
          <a:p>
            <a:r>
              <a:rPr lang="en-US" dirty="0" smtClean="0"/>
              <a:t>There are a bunch of these </a:t>
            </a:r>
            <a:r>
              <a:rPr lang="en-US" dirty="0" err="1" smtClean="0"/>
              <a:t>pretrained</a:t>
            </a:r>
            <a:r>
              <a:rPr lang="en-US" dirty="0" smtClean="0"/>
              <a:t> models,  useful for ‘transfer learning’ which is coming up</a:t>
            </a:r>
            <a:endParaRPr lang="en-US" dirty="0"/>
          </a:p>
        </p:txBody>
      </p:sp>
      <p:pic>
        <p:nvPicPr>
          <p:cNvPr id="6148" name="Picture 4" descr="VGG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75438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42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Training, Testing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338296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Need: Data, Architecture (model), Error Function </a:t>
            </a:r>
          </a:p>
          <a:p>
            <a:r>
              <a:rPr lang="en-US" dirty="0" smtClean="0"/>
              <a:t>Train</a:t>
            </a:r>
          </a:p>
          <a:p>
            <a:pPr lvl="1"/>
            <a:r>
              <a:rPr lang="en-US" dirty="0" smtClean="0"/>
              <a:t>Define an Error function</a:t>
            </a:r>
          </a:p>
          <a:p>
            <a:pPr lvl="1"/>
            <a:r>
              <a:rPr lang="en-US" dirty="0" smtClean="0"/>
              <a:t>Feed images through, error is difference between what model thinks image is verses what the image actually is</a:t>
            </a:r>
          </a:p>
          <a:p>
            <a:pPr lvl="1"/>
            <a:r>
              <a:rPr lang="en-US" dirty="0" err="1" smtClean="0"/>
              <a:t>Backpropegate</a:t>
            </a:r>
            <a:r>
              <a:rPr lang="en-US" dirty="0" smtClean="0"/>
              <a:t> to reduce this error</a:t>
            </a:r>
          </a:p>
          <a:p>
            <a:pPr lvl="1"/>
            <a:r>
              <a:rPr lang="en-US" dirty="0" smtClean="0"/>
              <a:t>Do this lots of times</a:t>
            </a:r>
          </a:p>
          <a:p>
            <a:pPr lvl="1"/>
            <a:r>
              <a:rPr lang="en-US" dirty="0" smtClean="0"/>
              <a:t>Eventually error is low for images, ignoring overfitting, model should generalize and recognize new images similar to old</a:t>
            </a:r>
          </a:p>
          <a:p>
            <a:r>
              <a:rPr lang="en-US" dirty="0" smtClean="0"/>
              <a:t>Test</a:t>
            </a:r>
          </a:p>
          <a:p>
            <a:pPr lvl="1"/>
            <a:r>
              <a:rPr lang="en-US" dirty="0" smtClean="0"/>
              <a:t>Feed previously unseen images to model, see if it predicts correctly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143000"/>
            <a:ext cx="4343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64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Frameworks do the heavy lifting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74" y="2969273"/>
            <a:ext cx="15240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367" y="4620952"/>
            <a:ext cx="1985964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5" descr="Image result for pytor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Image result for pytorch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Image result for pytorch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764" y="2139067"/>
            <a:ext cx="2538412" cy="50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393024"/>
            <a:ext cx="2252210" cy="76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3" descr="Image result for thean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497" y="3957548"/>
            <a:ext cx="1326808" cy="132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032064"/>
            <a:ext cx="1864316" cy="113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612775" y="5562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/>
              <a:t>See </a:t>
            </a:r>
            <a:r>
              <a:rPr lang="en-US" sz="1800" dirty="0" smtClean="0">
                <a:hlinkClick r:id="rId9"/>
              </a:rPr>
              <a:t>https://en.wikipedia.org/wiki/Comparison_of_deep_learning_software</a:t>
            </a:r>
            <a:r>
              <a:rPr lang="en-US" sz="1800" dirty="0" smtClean="0"/>
              <a:t> for others</a:t>
            </a:r>
            <a:endParaRPr lang="en-US" sz="1800" dirty="0"/>
          </a:p>
        </p:txBody>
      </p:sp>
      <p:cxnSp>
        <p:nvCxnSpPr>
          <p:cNvPr id="9" name="Straight Connector 8"/>
          <p:cNvCxnSpPr>
            <a:stCxn id="4106" idx="2"/>
          </p:cNvCxnSpPr>
          <p:nvPr/>
        </p:nvCxnSpPr>
        <p:spPr>
          <a:xfrm>
            <a:off x="4019970" y="2645736"/>
            <a:ext cx="0" cy="386328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19970" y="4164895"/>
            <a:ext cx="0" cy="59402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181600" y="2969273"/>
            <a:ext cx="408897" cy="192083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064716" y="3957548"/>
            <a:ext cx="421684" cy="385852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4098" idx="3"/>
          </p:cNvCxnSpPr>
          <p:nvPr/>
        </p:nvCxnSpPr>
        <p:spPr>
          <a:xfrm flipV="1">
            <a:off x="2631474" y="3598479"/>
            <a:ext cx="568926" cy="896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289176" y="346934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</a:t>
            </a:r>
            <a:r>
              <a:rPr lang="en-US" dirty="0" smtClean="0">
                <a:solidFill>
                  <a:srgbClr val="FF0000"/>
                </a:solidFill>
              </a:rPr>
              <a:t>se CUDA drivers to run on GPU (</a:t>
            </a:r>
            <a:r>
              <a:rPr lang="en-US" b="1" dirty="0" smtClean="0">
                <a:solidFill>
                  <a:srgbClr val="FF0000"/>
                </a:solidFill>
              </a:rPr>
              <a:t>fast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Or can run on CPU (</a:t>
            </a:r>
            <a:r>
              <a:rPr lang="en-US" b="1" dirty="0" smtClean="0">
                <a:solidFill>
                  <a:srgbClr val="FF0000"/>
                </a:solidFill>
              </a:rPr>
              <a:t>slow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81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DL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It is not Artificial General Intelligence (AGI)!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But can handle defined problems in:</a:t>
            </a:r>
          </a:p>
          <a:p>
            <a:pPr lvl="1"/>
            <a:r>
              <a:rPr lang="en-US" dirty="0" smtClean="0"/>
              <a:t>Sequential Data (speech, character) recognition, prediction, translation,  rudimentary comprehension in the form of sentiment analysis</a:t>
            </a:r>
          </a:p>
          <a:p>
            <a:pPr lvl="1"/>
            <a:r>
              <a:rPr lang="en-US" dirty="0" smtClean="0"/>
              <a:t>Time series structured data- </a:t>
            </a:r>
            <a:r>
              <a:rPr lang="en-US" dirty="0"/>
              <a:t>A</a:t>
            </a:r>
            <a:r>
              <a:rPr lang="en-US" dirty="0" smtClean="0"/>
              <a:t> big deal. Analyzing data, predicting outcomes. (in store sales,  failure prediction, cancer datasets)</a:t>
            </a:r>
          </a:p>
          <a:p>
            <a:pPr lvl="1"/>
            <a:r>
              <a:rPr lang="en-US" dirty="0" smtClean="0"/>
              <a:t>Reinforcement Learning – learning from the environment (</a:t>
            </a:r>
            <a:r>
              <a:rPr lang="en-US" dirty="0" err="1" smtClean="0"/>
              <a:t>AlphaGo</a:t>
            </a:r>
            <a:r>
              <a:rPr lang="en-US" dirty="0" smtClean="0"/>
              <a:t>,  Atari)</a:t>
            </a:r>
          </a:p>
          <a:p>
            <a:pPr lvl="1"/>
            <a:r>
              <a:rPr lang="en-US" dirty="0" smtClean="0"/>
              <a:t>Computer Vision (CV)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137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7618" y="4995863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excel in image recognition, segmentation, localization, medical image diagnosis, video manipulation… even art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18" y="1862138"/>
            <a:ext cx="712470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0" y="652840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Stanford </a:t>
            </a:r>
            <a:r>
              <a:rPr lang="en-US" sz="1200" dirty="0" err="1" smtClean="0"/>
              <a:t>cs</a:t>
            </a:r>
            <a:r>
              <a:rPr lang="en-US" sz="1200" dirty="0" smtClean="0"/>
              <a:t> 231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535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168" y="5105400"/>
            <a:ext cx="8229600" cy="4525963"/>
          </a:xfrm>
        </p:spPr>
        <p:txBody>
          <a:bodyPr/>
          <a:lstStyle/>
          <a:p>
            <a:r>
              <a:rPr lang="en-US" dirty="0" smtClean="0"/>
              <a:t>Neural style transfer – error function optimizes image pixels to look like </a:t>
            </a:r>
            <a:r>
              <a:rPr lang="en-US" u="sng" dirty="0" smtClean="0"/>
              <a:t>both</a:t>
            </a:r>
            <a:r>
              <a:rPr lang="en-US" dirty="0" smtClean="0"/>
              <a:t> images on left</a:t>
            </a:r>
            <a:endParaRPr lang="en-US" dirty="0"/>
          </a:p>
        </p:txBody>
      </p:sp>
      <p:pic>
        <p:nvPicPr>
          <p:cNvPr id="921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8610600" cy="329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19600" y="64886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http://gurneyjourney.blogspot.com/2016/10/style-transfer.html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5417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can I train a model to recognize labeled images I supply?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Called ‘transfer learning’, very common.  </a:t>
            </a:r>
            <a:r>
              <a:rPr lang="en-US" dirty="0"/>
              <a:t>T</a:t>
            </a:r>
            <a:r>
              <a:rPr lang="en-US" dirty="0" smtClean="0"/>
              <a:t>ake an existing trained model and reuse most of it to recognize something new. </a:t>
            </a:r>
          </a:p>
          <a:p>
            <a:r>
              <a:rPr lang="en-US" dirty="0" smtClean="0"/>
              <a:t>Much faster than training model from scratch</a:t>
            </a:r>
          </a:p>
          <a:p>
            <a:r>
              <a:rPr lang="en-US" dirty="0" smtClean="0"/>
              <a:t>Need a lot less data as well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Works well if the things you want to recognize are similar to the things the model was originally trained on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 a fully trained model (like VGG16)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Replace the last fully connected (FC) layers with new FC layers that have </a:t>
            </a:r>
            <a:r>
              <a:rPr lang="en-US" dirty="0" smtClean="0">
                <a:solidFill>
                  <a:srgbClr val="FF0000"/>
                </a:solidFill>
              </a:rPr>
              <a:t>number of outputs =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number of classes you want to distinguish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Train those FC layers only with your training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Train whole model with your training data</a:t>
            </a:r>
          </a:p>
          <a:p>
            <a:endParaRPr lang="en-US" dirty="0" smtClean="0"/>
          </a:p>
          <a:p>
            <a:r>
              <a:rPr lang="en-US" sz="2600" dirty="0" smtClean="0"/>
              <a:t>See https://pytorch.org/tutorials/beginner/transfer_learning_tutorial.html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281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DL practitioner skillset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Know a bit about GPUs (</a:t>
            </a:r>
            <a:r>
              <a:rPr lang="en-US" dirty="0" err="1" smtClean="0"/>
              <a:t>Nvidia</a:t>
            </a:r>
            <a:r>
              <a:rPr lang="en-US" dirty="0" smtClean="0"/>
              <a:t> </a:t>
            </a:r>
            <a:r>
              <a:rPr lang="en-US" u="sng" dirty="0" smtClean="0"/>
              <a:t>not</a:t>
            </a:r>
            <a:r>
              <a:rPr lang="en-US" dirty="0" smtClean="0"/>
              <a:t> AMD)</a:t>
            </a:r>
          </a:p>
          <a:p>
            <a:r>
              <a:rPr lang="en-US" dirty="0" smtClean="0"/>
              <a:t>OS - Linux – period. Just enough to get by</a:t>
            </a:r>
          </a:p>
          <a:p>
            <a:r>
              <a:rPr lang="en-US" dirty="0" smtClean="0"/>
              <a:t>Need </a:t>
            </a:r>
            <a:r>
              <a:rPr lang="en-US" dirty="0"/>
              <a:t>muscular machine </a:t>
            </a:r>
            <a:r>
              <a:rPr lang="en-US" dirty="0" smtClean="0"/>
              <a:t>(gamer rig?)</a:t>
            </a:r>
            <a:endParaRPr lang="en-US" dirty="0"/>
          </a:p>
          <a:p>
            <a:r>
              <a:rPr lang="en-US" dirty="0" smtClean="0"/>
              <a:t>Need more (yes you do) cloud </a:t>
            </a:r>
            <a:r>
              <a:rPr lang="en-US" dirty="0"/>
              <a:t>based resources</a:t>
            </a:r>
          </a:p>
          <a:p>
            <a:pPr lvl="1"/>
            <a:r>
              <a:rPr lang="en-US" dirty="0" smtClean="0"/>
              <a:t>Amazon, </a:t>
            </a:r>
            <a:r>
              <a:rPr lang="en-US" dirty="0" err="1" smtClean="0"/>
              <a:t>Paperspace</a:t>
            </a:r>
            <a:r>
              <a:rPr lang="en-US" dirty="0" smtClean="0"/>
              <a:t>, etc. </a:t>
            </a:r>
            <a:r>
              <a:rPr lang="en-US" dirty="0"/>
              <a:t>provision a machine, start it up, install </a:t>
            </a:r>
            <a:r>
              <a:rPr lang="en-US" dirty="0" smtClean="0"/>
              <a:t>software, hmmm.. Sounds hard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o </a:t>
            </a:r>
            <a:r>
              <a:rPr lang="en-US" dirty="0">
                <a:solidFill>
                  <a:srgbClr val="FF0000"/>
                </a:solidFill>
              </a:rPr>
              <a:t>use preconfigured machine </a:t>
            </a:r>
            <a:r>
              <a:rPr lang="en-US" dirty="0" smtClean="0">
                <a:solidFill>
                  <a:srgbClr val="FF0000"/>
                </a:solidFill>
              </a:rPr>
              <a:t>instances with all your libraries installed </a:t>
            </a:r>
            <a:r>
              <a:rPr lang="en-US" dirty="0"/>
              <a:t>(get your muscle machine for dollars per hour</a:t>
            </a:r>
            <a:r>
              <a:rPr lang="en-US" dirty="0" smtClean="0"/>
              <a:t>)</a:t>
            </a:r>
          </a:p>
          <a:p>
            <a:r>
              <a:rPr lang="en-US" dirty="0" smtClean="0"/>
              <a:t>Get used to </a:t>
            </a:r>
            <a:r>
              <a:rPr lang="en-US" dirty="0" err="1" smtClean="0"/>
              <a:t>ssh</a:t>
            </a:r>
            <a:r>
              <a:rPr lang="en-US" dirty="0" smtClean="0"/>
              <a:t>, terminal, and </a:t>
            </a:r>
            <a:r>
              <a:rPr lang="en-US" dirty="0" err="1" smtClean="0"/>
              <a:t>pdb</a:t>
            </a:r>
            <a:r>
              <a:rPr lang="en-US" dirty="0" smtClean="0"/>
              <a:t>, and some scripting.  Or set up a windowing session (X2go, </a:t>
            </a:r>
            <a:r>
              <a:rPr lang="en-US" dirty="0" err="1" smtClean="0"/>
              <a:t>noMachine</a:t>
            </a:r>
            <a:r>
              <a:rPr lang="en-US" dirty="0" smtClean="0"/>
              <a:t>, TeamViewer) and go with an IDE. </a:t>
            </a:r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dirty="0" smtClean="0">
                <a:solidFill>
                  <a:srgbClr val="FF0000"/>
                </a:solidFill>
              </a:rPr>
              <a:t>our remote machine can be anything (Mac, Win, Linux)</a:t>
            </a:r>
          </a:p>
          <a:p>
            <a:r>
              <a:rPr lang="en-US" dirty="0" smtClean="0"/>
              <a:t>Get used to </a:t>
            </a:r>
            <a:r>
              <a:rPr lang="en-US" dirty="0" err="1" smtClean="0"/>
              <a:t>Jupyter</a:t>
            </a:r>
            <a:r>
              <a:rPr lang="en-US" dirty="0" smtClean="0"/>
              <a:t> notebooks ( great to teach, tough to debug, awful in version control)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– for everything</a:t>
            </a:r>
          </a:p>
          <a:p>
            <a:r>
              <a:rPr lang="en-US" dirty="0" smtClean="0"/>
              <a:t>Need to know your vector operations (Linear Algebra)</a:t>
            </a:r>
          </a:p>
          <a:p>
            <a:r>
              <a:rPr lang="en-US" dirty="0" smtClean="0"/>
              <a:t>A bit about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2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Imagenet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14 million images in 1000 categories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Imagenet</a:t>
            </a:r>
            <a:endParaRPr lang="en-US" dirty="0"/>
          </a:p>
        </p:txBody>
      </p:sp>
      <p:pic>
        <p:nvPicPr>
          <p:cNvPr id="2050" name="Picture 2" descr="Image result for imagen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451231"/>
            <a:ext cx="6553200" cy="507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960" y="2725576"/>
            <a:ext cx="1295400" cy="111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67600" y="1546713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 million also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Have bounding box data which frames object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8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DL practitioner skillset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– but not like this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000"/>
            <a:ext cx="57954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1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DL practitioner skillset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–more like this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85999"/>
            <a:ext cx="5638800" cy="388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5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DL practitioner skillset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–and realistically like this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</a:t>
            </a:r>
          </a:p>
          <a:p>
            <a:pPr marL="0" indent="0">
              <a:buNone/>
            </a:pPr>
            <a:r>
              <a:rPr lang="en-US" dirty="0"/>
              <a:t> 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09800"/>
            <a:ext cx="5420302" cy="373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8400" y="2971800"/>
            <a:ext cx="27840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Lots of beta software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and missing documentation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Heavy use of list </a:t>
            </a:r>
          </a:p>
          <a:p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omprehensions, iterators,</a:t>
            </a:r>
          </a:p>
          <a:p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 smtClean="0">
                <a:solidFill>
                  <a:srgbClr val="FF0000"/>
                </a:solidFill>
              </a:rPr>
              <a:t>enerators, matrix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Manipulation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91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DL practitioner skillset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</a:t>
            </a:r>
            <a:r>
              <a:rPr lang="en-US" dirty="0"/>
              <a:t>… need to know data </a:t>
            </a:r>
            <a:r>
              <a:rPr lang="en-US" dirty="0" smtClean="0"/>
              <a:t>manipulation </a:t>
            </a:r>
            <a:r>
              <a:rPr lang="en-US" dirty="0"/>
              <a:t>routines, image formatting, normalization </a:t>
            </a:r>
            <a:r>
              <a:rPr lang="en-US" dirty="0" smtClean="0"/>
              <a:t>data cleaning, directory and file manipulation…</a:t>
            </a:r>
            <a:r>
              <a:rPr lang="en-US" dirty="0" smtClean="0">
                <a:solidFill>
                  <a:srgbClr val="FF0000"/>
                </a:solidFill>
              </a:rPr>
              <a:t>but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you pick this up as you go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10000"/>
            <a:ext cx="12287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600574"/>
            <a:ext cx="27051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700462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144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When it does not work its hard to troubleshoot 100,000,000 </a:t>
            </a:r>
            <a:r>
              <a:rPr lang="en-US" dirty="0" err="1" smtClean="0"/>
              <a:t>params</a:t>
            </a:r>
            <a:endParaRPr lang="en-US" dirty="0" smtClean="0"/>
          </a:p>
          <a:p>
            <a:r>
              <a:rPr lang="en-US" dirty="0" err="1" smtClean="0"/>
              <a:t>Hyperparam</a:t>
            </a:r>
            <a:r>
              <a:rPr lang="en-US" dirty="0" smtClean="0"/>
              <a:t> selection, learning rate, architecture, FC layer depth</a:t>
            </a:r>
          </a:p>
          <a:p>
            <a:r>
              <a:rPr lang="en-US" dirty="0" smtClean="0"/>
              <a:t>Must find sweet spot where your model generalizes well but does not </a:t>
            </a:r>
            <a:r>
              <a:rPr lang="en-US" dirty="0" err="1" smtClean="0"/>
              <a:t>overfit</a:t>
            </a:r>
            <a:r>
              <a:rPr lang="en-US" dirty="0" smtClean="0"/>
              <a:t>  your data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Split dataset 80% train, 10% test, 10% validation. When accuracy on test set starts to decrease you are probably starting to </a:t>
            </a:r>
            <a:r>
              <a:rPr lang="en-US" dirty="0" err="1" smtClean="0">
                <a:solidFill>
                  <a:srgbClr val="FF0000"/>
                </a:solidFill>
              </a:rPr>
              <a:t>overfit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jump on board?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hot field</a:t>
            </a:r>
          </a:p>
          <a:p>
            <a:r>
              <a:rPr lang="en-US" dirty="0" smtClean="0"/>
              <a:t>Big </a:t>
            </a:r>
            <a:r>
              <a:rPr lang="en-US" dirty="0"/>
              <a:t>advances being made with easy ideas</a:t>
            </a:r>
          </a:p>
          <a:p>
            <a:r>
              <a:rPr lang="en-US" dirty="0" smtClean="0"/>
              <a:t>Cyclic </a:t>
            </a:r>
            <a:r>
              <a:rPr lang="en-US" dirty="0"/>
              <a:t>learning rates, learning rate finder, focal loss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9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Interested?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Kaggle</a:t>
            </a:r>
            <a:r>
              <a:rPr lang="en-US" dirty="0" smtClean="0"/>
              <a:t> – data science competitions</a:t>
            </a:r>
          </a:p>
          <a:p>
            <a:pPr lvl="1"/>
            <a:r>
              <a:rPr lang="en-US" dirty="0" smtClean="0"/>
              <a:t>Lots of how-</a:t>
            </a:r>
            <a:r>
              <a:rPr lang="en-US" dirty="0" err="1" smtClean="0"/>
              <a:t>tos</a:t>
            </a:r>
            <a:r>
              <a:rPr lang="en-US" dirty="0" smtClean="0"/>
              <a:t>, data scrubbing, AI techniques</a:t>
            </a:r>
          </a:p>
          <a:p>
            <a:pPr lvl="1"/>
            <a:r>
              <a:rPr lang="en-US" dirty="0" smtClean="0"/>
              <a:t>Both images recognition and structured data</a:t>
            </a:r>
          </a:p>
          <a:p>
            <a:r>
              <a:rPr lang="en-US" dirty="0" err="1" smtClean="0"/>
              <a:t>FastAI</a:t>
            </a:r>
            <a:r>
              <a:rPr lang="en-US" dirty="0" smtClean="0"/>
              <a:t> Get up to snuff fast!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Fastai</a:t>
            </a:r>
            <a:r>
              <a:rPr lang="en-US" dirty="0" smtClean="0"/>
              <a:t> https://course.fast.ai/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Its free</a:t>
            </a:r>
            <a:r>
              <a:rPr lang="en-US" dirty="0" smtClean="0"/>
              <a:t>.  Teaches coders how to use AI - both machine learning (random forest, boosted trees) and Deep Learning. 24 weeks of state of the art instruction, with a lively forum for support.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48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ImageNet Large Scale Visual Recognition Challenge 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52600"/>
            <a:ext cx="449580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3352800" y="3733800"/>
            <a:ext cx="2757544" cy="990600"/>
            <a:chOff x="3352800" y="3733800"/>
            <a:chExt cx="2757544" cy="990600"/>
          </a:xfrm>
        </p:grpSpPr>
        <p:sp>
          <p:nvSpPr>
            <p:cNvPr id="14" name="TextBox 13"/>
            <p:cNvSpPr txBox="1"/>
            <p:nvPr/>
          </p:nvSpPr>
          <p:spPr>
            <a:xfrm>
              <a:off x="3595744" y="3733800"/>
              <a:ext cx="2514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10 point difference between winner and everyone else!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Right Brace 15"/>
            <p:cNvSpPr/>
            <p:nvPr/>
          </p:nvSpPr>
          <p:spPr>
            <a:xfrm>
              <a:off x="3352800" y="3921162"/>
              <a:ext cx="242944" cy="803238"/>
            </a:xfrm>
            <a:prstGeom prst="righ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15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ImageNet Large Scale Visual Recognition Challenge 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52600"/>
            <a:ext cx="449580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ight Brace 15"/>
          <p:cNvSpPr/>
          <p:nvPr/>
        </p:nvSpPr>
        <p:spPr>
          <a:xfrm rot="16200000">
            <a:off x="4724400" y="3179781"/>
            <a:ext cx="609600" cy="2286000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91622" y="3106304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From then on everyone used convolutional neural networks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24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	  How it works – single neuron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686306" y="1785005"/>
            <a:ext cx="6589254" cy="1436133"/>
            <a:chOff x="1686306" y="1785005"/>
            <a:chExt cx="6589254" cy="1436133"/>
          </a:xfrm>
        </p:grpSpPr>
        <p:sp>
          <p:nvSpPr>
            <p:cNvPr id="5" name="Oval 4"/>
            <p:cNvSpPr/>
            <p:nvPr/>
          </p:nvSpPr>
          <p:spPr>
            <a:xfrm>
              <a:off x="3282590" y="2245895"/>
              <a:ext cx="609600" cy="6191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+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/>
            <p:cNvCxnSpPr>
              <a:endCxn id="5" idx="2"/>
            </p:cNvCxnSpPr>
            <p:nvPr/>
          </p:nvCxnSpPr>
          <p:spPr>
            <a:xfrm>
              <a:off x="1987190" y="1969671"/>
              <a:ext cx="1295400" cy="5857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5" idx="2"/>
            </p:cNvCxnSpPr>
            <p:nvPr/>
          </p:nvCxnSpPr>
          <p:spPr>
            <a:xfrm flipV="1">
              <a:off x="1987190" y="2555458"/>
              <a:ext cx="1295400" cy="48101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5" idx="6"/>
              <a:endCxn id="23" idx="1"/>
            </p:cNvCxnSpPr>
            <p:nvPr/>
          </p:nvCxnSpPr>
          <p:spPr>
            <a:xfrm>
              <a:off x="3892190" y="2555458"/>
              <a:ext cx="197521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5867400" y="2288757"/>
              <a:ext cx="2272838" cy="5334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   </a:t>
              </a:r>
              <a:r>
                <a:rPr lang="en-US" b="1" dirty="0" smtClean="0">
                  <a:solidFill>
                    <a:srgbClr val="00B0F0"/>
                  </a:solidFill>
                </a:rPr>
                <a:t>½(Out-GT)**2</a:t>
              </a:r>
              <a:r>
                <a:rPr lang="en-US" dirty="0" smtClean="0">
                  <a:solidFill>
                    <a:schemeClr val="tx1"/>
                  </a:solidFill>
                </a:rPr>
                <a:t>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54904" y="2186126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F0"/>
                  </a:solidFill>
                </a:rPr>
                <a:t>Out</a:t>
              </a:r>
              <a:endParaRPr lang="en-US" b="1" dirty="0">
                <a:solidFill>
                  <a:srgbClr val="00B0F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90314" y="178500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</a:rPr>
                <a:t>X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86306" y="2851806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</a:rPr>
                <a:t>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86452" y="1893232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</a:rPr>
                <a:t>w</a:t>
              </a:r>
              <a:r>
                <a:rPr lang="en-US" b="1" dirty="0" smtClean="0">
                  <a:solidFill>
                    <a:srgbClr val="00B0F0"/>
                  </a:solidFill>
                </a:rPr>
                <a:t>1</a:t>
              </a:r>
              <a:endParaRPr lang="en-US" b="1" dirty="0">
                <a:solidFill>
                  <a:srgbClr val="00B0F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5355" y="2788295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</a:rPr>
                <a:t>w</a:t>
              </a:r>
              <a:r>
                <a:rPr lang="en-US" b="1" dirty="0" smtClean="0">
                  <a:solidFill>
                    <a:srgbClr val="00B0F0"/>
                  </a:solidFill>
                </a:rPr>
                <a:t>2</a:t>
              </a:r>
              <a:endParaRPr lang="en-US" b="1" dirty="0">
                <a:solidFill>
                  <a:srgbClr val="00B0F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867400" y="1897145"/>
              <a:ext cx="2408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FF0000"/>
                  </a:solidFill>
                </a:rPr>
                <a:t>Error (How wrong is it?)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25276" y="3397755"/>
                <a:ext cx="7266324" cy="4336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solidFill>
                      <a:srgbClr val="FF0000"/>
                    </a:solidFill>
                  </a:rPr>
                  <a:t>Out = X*w1 + Y*w2        Error = ½(Out – GT)**2</a:t>
                </a:r>
              </a:p>
              <a:p>
                <a:r>
                  <a:rPr lang="en-US" i="1" dirty="0" smtClean="0"/>
                  <a:t>Both differentiable! </a:t>
                </a:r>
              </a:p>
              <a:p>
                <a:endParaRPr lang="en-US" i="1" dirty="0" smtClean="0">
                  <a:solidFill>
                    <a:srgbClr val="00B050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 = Y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= X</a:t>
                </a:r>
              </a:p>
              <a:p>
                <a:endParaRPr lang="en-US" i="1" dirty="0" smtClean="0">
                  <a:solidFill>
                    <a:srgbClr val="00B050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𝑑𝐸𝑟𝑟𝑜𝑟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= 2/2(Out-GT) </a:t>
                </a:r>
                <a:r>
                  <a:rPr lang="en-US" i="1" dirty="0" smtClean="0"/>
                  <a:t>direction of greatest increase! Reverse sign greatest       		   decrease in error, (want it to go to zero)</a:t>
                </a:r>
                <a:endParaRPr lang="en-US" i="1" dirty="0" smtClean="0">
                  <a:solidFill>
                    <a:srgbClr val="FF0000"/>
                  </a:solidFill>
                </a:endParaRPr>
              </a:p>
              <a:p>
                <a:r>
                  <a:rPr lang="en-US" i="1" dirty="0" smtClean="0"/>
                  <a:t>Chain rule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𝑑𝐸𝑟𝑟𝑜𝑟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 = (Out-GT)X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        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𝑑𝐸𝑟𝑟𝑜𝑟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 = (Out-GT)Y</a:t>
                </a:r>
              </a:p>
              <a:p>
                <a:endParaRPr lang="en-US" i="1" dirty="0">
                  <a:solidFill>
                    <a:srgbClr val="FF0000"/>
                  </a:solidFill>
                </a:endParaRPr>
              </a:p>
              <a:p>
                <a:r>
                  <a:rPr lang="en-US" i="1" dirty="0" smtClean="0"/>
                  <a:t>add a - fraction (</a:t>
                </a:r>
                <a:r>
                  <a:rPr lang="en-US" dirty="0" smtClean="0"/>
                  <a:t>Learning rate</a:t>
                </a:r>
                <a:r>
                  <a:rPr lang="en-US" i="1" dirty="0" smtClean="0"/>
                  <a:t>) to w1 and w2 to reduce error</a:t>
                </a:r>
              </a:p>
              <a:p>
                <a:endParaRPr lang="en-US" i="1" dirty="0" smtClean="0">
                  <a:solidFill>
                    <a:srgbClr val="FF0000"/>
                  </a:solidFill>
                </a:endParaRPr>
              </a:p>
              <a:p>
                <a:endParaRPr lang="en-US" i="1" dirty="0" smtClean="0">
                  <a:solidFill>
                    <a:srgbClr val="FF0000"/>
                  </a:solidFill>
                </a:endParaRPr>
              </a:p>
              <a:p>
                <a:r>
                  <a:rPr lang="en-US" i="1" dirty="0" smtClean="0">
                    <a:solidFill>
                      <a:srgbClr val="FF0000"/>
                    </a:solidFill>
                  </a:rPr>
                  <a:t> </a:t>
                </a:r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276" y="3397755"/>
                <a:ext cx="7266324" cy="4336828"/>
              </a:xfrm>
              <a:prstGeom prst="rect">
                <a:avLst/>
              </a:prstGeom>
              <a:blipFill rotWithShape="1">
                <a:blip r:embed="rId3"/>
                <a:stretch>
                  <a:fillRect l="-671" t="-702" r="-1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1600199" y="1357208"/>
            <a:ext cx="613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If X=2 and Y=3 and GT= 6 how would you calculate w1 and w2? </a:t>
            </a:r>
          </a:p>
        </p:txBody>
      </p:sp>
    </p:spTree>
    <p:extLst>
      <p:ext uri="{BB962C8B-B14F-4D97-AF65-F5344CB8AC3E}">
        <p14:creationId xmlns:p14="http://schemas.microsoft.com/office/powerpoint/2010/main" val="182119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	  How it works – forward 1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82590" y="2245895"/>
            <a:ext cx="609600" cy="619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+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endCxn id="5" idx="2"/>
          </p:cNvCxnSpPr>
          <p:nvPr/>
        </p:nvCxnSpPr>
        <p:spPr>
          <a:xfrm>
            <a:off x="1987190" y="1969671"/>
            <a:ext cx="1295400" cy="5857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5" idx="2"/>
          </p:cNvCxnSpPr>
          <p:nvPr/>
        </p:nvCxnSpPr>
        <p:spPr>
          <a:xfrm flipV="1">
            <a:off x="1987190" y="2555458"/>
            <a:ext cx="1295400" cy="48101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6"/>
            <a:endCxn id="23" idx="1"/>
          </p:cNvCxnSpPr>
          <p:nvPr/>
        </p:nvCxnSpPr>
        <p:spPr>
          <a:xfrm>
            <a:off x="3892190" y="2555458"/>
            <a:ext cx="1975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867400" y="2288757"/>
            <a:ext cx="2272838" cy="533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 smtClean="0">
                <a:solidFill>
                  <a:srgbClr val="00B0F0"/>
                </a:solidFill>
              </a:rPr>
              <a:t>½(1.299-6)**2 = 11.1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54904" y="2186126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1.299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90314" y="17850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86306" y="285180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3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86452" y="189323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0.2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5355" y="27882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0.3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67400" y="1897145"/>
            <a:ext cx="240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Error (How wrong is it?)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25276" y="3397755"/>
                <a:ext cx="7266324" cy="4336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solidFill>
                      <a:srgbClr val="FF0000"/>
                    </a:solidFill>
                  </a:rPr>
                  <a:t>Out = X*w1 + Y*w2        Error = ½(Out – GT)**2</a:t>
                </a:r>
              </a:p>
              <a:p>
                <a:r>
                  <a:rPr lang="en-US" i="1" dirty="0" smtClean="0"/>
                  <a:t>Both differentiable! </a:t>
                </a:r>
              </a:p>
              <a:p>
                <a:endParaRPr lang="en-US" i="1" dirty="0" smtClean="0">
                  <a:solidFill>
                    <a:srgbClr val="00B050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 = Y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= X</a:t>
                </a:r>
              </a:p>
              <a:p>
                <a:endParaRPr lang="en-US" i="1" dirty="0" smtClean="0">
                  <a:solidFill>
                    <a:srgbClr val="00B050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𝑑𝐸𝑟𝑟𝑜𝑟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= 2/2(Out-GT) </a:t>
                </a:r>
                <a:r>
                  <a:rPr lang="en-US" i="1" dirty="0" smtClean="0"/>
                  <a:t>direction of greatest increase! Reverse sign greatest       		   decrease in error, (want it to go to zero)</a:t>
                </a:r>
                <a:endParaRPr lang="en-US" i="1" dirty="0" smtClean="0">
                  <a:solidFill>
                    <a:srgbClr val="FF0000"/>
                  </a:solidFill>
                </a:endParaRPr>
              </a:p>
              <a:p>
                <a:r>
                  <a:rPr lang="en-US" i="1" dirty="0" smtClean="0"/>
                  <a:t>Chain rule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𝑑𝐸𝑟𝑟𝑜𝑟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 = (Out-GT)X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        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𝑑𝐸𝑟𝑟𝑜𝑟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 = (Out-GT)Y</a:t>
                </a:r>
              </a:p>
              <a:p>
                <a:endParaRPr lang="en-US" i="1" dirty="0">
                  <a:solidFill>
                    <a:srgbClr val="FF0000"/>
                  </a:solidFill>
                </a:endParaRPr>
              </a:p>
              <a:p>
                <a:r>
                  <a:rPr lang="en-US" i="1" dirty="0" smtClean="0"/>
                  <a:t>add a - fraction (</a:t>
                </a:r>
                <a:r>
                  <a:rPr lang="en-US" dirty="0" smtClean="0"/>
                  <a:t>Learning rate</a:t>
                </a:r>
                <a:r>
                  <a:rPr lang="en-US" i="1" dirty="0" smtClean="0"/>
                  <a:t>) to w1 and w2 to reduce error</a:t>
                </a:r>
              </a:p>
              <a:p>
                <a:endParaRPr lang="en-US" i="1" dirty="0" smtClean="0">
                  <a:solidFill>
                    <a:srgbClr val="FF0000"/>
                  </a:solidFill>
                </a:endParaRPr>
              </a:p>
              <a:p>
                <a:endParaRPr lang="en-US" i="1" dirty="0" smtClean="0">
                  <a:solidFill>
                    <a:srgbClr val="FF0000"/>
                  </a:solidFill>
                </a:endParaRPr>
              </a:p>
              <a:p>
                <a:r>
                  <a:rPr lang="en-US" i="1" dirty="0" smtClean="0">
                    <a:solidFill>
                      <a:srgbClr val="FF0000"/>
                    </a:solidFill>
                  </a:rPr>
                  <a:t> </a:t>
                </a:r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276" y="3397755"/>
                <a:ext cx="7266324" cy="4336828"/>
              </a:xfrm>
              <a:prstGeom prst="rect">
                <a:avLst/>
              </a:prstGeom>
              <a:blipFill rotWithShape="1">
                <a:blip r:embed="rId3"/>
                <a:stretch>
                  <a:fillRect l="-671" t="-702" r="-1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1600199" y="1357208"/>
            <a:ext cx="613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If X=2 and Y=3 and GT= 6 how would you calculate w1 and w2?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2801" y="2042952"/>
                <a:ext cx="13935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𝑅𝑎𝑛𝑑𝑜𝑚𝑙𝑦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solidFill>
                    <a:srgbClr val="00B0F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𝑖𝑛𝑖𝑡𝑖𝑎𝑙𝑖𝑧𝑒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solidFill>
                    <a:srgbClr val="00B0F0"/>
                  </a:solidFill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/>
                      </a:rPr>
                      <m:t>𝑤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/>
                      </a:rPr>
                      <m:t>1 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/>
                      </a:rPr>
                      <m:t>𝑎𝑛𝑑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/>
                      </a:rPr>
                      <m:t>𝑤</m:t>
                    </m:r>
                  </m:oMath>
                </a14:m>
                <a:r>
                  <a:rPr lang="en-US" dirty="0" smtClean="0">
                    <a:solidFill>
                      <a:srgbClr val="00B0F0"/>
                    </a:solidFill>
                  </a:rPr>
                  <a:t>2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01" y="2042952"/>
                <a:ext cx="1393506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873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97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	  How it works – backward 1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82590" y="2245895"/>
            <a:ext cx="609600" cy="619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+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endCxn id="5" idx="2"/>
          </p:cNvCxnSpPr>
          <p:nvPr/>
        </p:nvCxnSpPr>
        <p:spPr>
          <a:xfrm>
            <a:off x="1987190" y="1969671"/>
            <a:ext cx="1295400" cy="5857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5" idx="2"/>
          </p:cNvCxnSpPr>
          <p:nvPr/>
        </p:nvCxnSpPr>
        <p:spPr>
          <a:xfrm flipV="1">
            <a:off x="1987190" y="2555458"/>
            <a:ext cx="1295400" cy="48101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6"/>
            <a:endCxn id="23" idx="1"/>
          </p:cNvCxnSpPr>
          <p:nvPr/>
        </p:nvCxnSpPr>
        <p:spPr>
          <a:xfrm>
            <a:off x="3892190" y="2555458"/>
            <a:ext cx="1975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867400" y="2288757"/>
            <a:ext cx="2272838" cy="533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 smtClean="0">
                <a:solidFill>
                  <a:srgbClr val="00B0F0"/>
                </a:solidFill>
              </a:rPr>
              <a:t>11.05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90314" y="17850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86306" y="285180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3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86452" y="189323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0.2 </a:t>
            </a:r>
            <a:r>
              <a:rPr lang="en-US" dirty="0" smtClean="0">
                <a:solidFill>
                  <a:srgbClr val="00B050"/>
                </a:solidFill>
              </a:rPr>
              <a:t>–(-4.7*2)*.01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5355" y="2788295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0.3 </a:t>
            </a:r>
            <a:r>
              <a:rPr lang="en-US" dirty="0" smtClean="0">
                <a:solidFill>
                  <a:srgbClr val="00B050"/>
                </a:solidFill>
              </a:rPr>
              <a:t>–(-4.7*3)*.01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67400" y="1897145"/>
            <a:ext cx="240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Error (How wrong is it?)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25276" y="3397755"/>
                <a:ext cx="7266324" cy="4336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solidFill>
                      <a:srgbClr val="FF0000"/>
                    </a:solidFill>
                  </a:rPr>
                  <a:t>Out = X*w1 + Y*w2        Error = ½(Out – GT)**2</a:t>
                </a:r>
              </a:p>
              <a:p>
                <a:r>
                  <a:rPr lang="en-US" i="1" dirty="0" smtClean="0"/>
                  <a:t>Both differentiable! </a:t>
                </a:r>
              </a:p>
              <a:p>
                <a:endParaRPr lang="en-US" i="1" dirty="0" smtClean="0">
                  <a:solidFill>
                    <a:srgbClr val="00B050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 = Y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= X</a:t>
                </a:r>
              </a:p>
              <a:p>
                <a:endParaRPr lang="en-US" i="1" dirty="0" smtClean="0">
                  <a:solidFill>
                    <a:srgbClr val="00B050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𝑑𝐸𝑟𝑟𝑜𝑟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= 2/2(Out-GT) </a:t>
                </a:r>
                <a:r>
                  <a:rPr lang="en-US" i="1" dirty="0" smtClean="0"/>
                  <a:t>direction of greatest increase! Reverse sign greatest       		   decrease in error, (want it to go to zero)</a:t>
                </a:r>
                <a:endParaRPr lang="en-US" i="1" dirty="0" smtClean="0">
                  <a:solidFill>
                    <a:srgbClr val="FF0000"/>
                  </a:solidFill>
                </a:endParaRPr>
              </a:p>
              <a:p>
                <a:r>
                  <a:rPr lang="en-US" i="1" dirty="0" smtClean="0"/>
                  <a:t>Chain rule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𝑑𝐸𝑟𝑟𝑜𝑟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 = (Out-GT)X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        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𝑑𝐸𝑟𝑟𝑜𝑟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 = (Out-GT)Y</a:t>
                </a:r>
              </a:p>
              <a:p>
                <a:endParaRPr lang="en-US" i="1" dirty="0">
                  <a:solidFill>
                    <a:srgbClr val="FF0000"/>
                  </a:solidFill>
                </a:endParaRPr>
              </a:p>
              <a:p>
                <a:r>
                  <a:rPr lang="en-US" i="1" dirty="0" smtClean="0"/>
                  <a:t>add a - fraction (</a:t>
                </a:r>
                <a:r>
                  <a:rPr lang="en-US" dirty="0" smtClean="0"/>
                  <a:t>Learning rate</a:t>
                </a:r>
                <a:r>
                  <a:rPr lang="en-US" i="1" dirty="0" smtClean="0"/>
                  <a:t>) to w1 and w2 to reduce error</a:t>
                </a:r>
              </a:p>
              <a:p>
                <a:endParaRPr lang="en-US" i="1" dirty="0" smtClean="0">
                  <a:solidFill>
                    <a:srgbClr val="FF0000"/>
                  </a:solidFill>
                </a:endParaRPr>
              </a:p>
              <a:p>
                <a:endParaRPr lang="en-US" i="1" dirty="0" smtClean="0">
                  <a:solidFill>
                    <a:srgbClr val="FF0000"/>
                  </a:solidFill>
                </a:endParaRPr>
              </a:p>
              <a:p>
                <a:r>
                  <a:rPr lang="en-US" i="1" dirty="0" smtClean="0">
                    <a:solidFill>
                      <a:srgbClr val="FF0000"/>
                    </a:solidFill>
                  </a:rPr>
                  <a:t> </a:t>
                </a:r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276" y="3397755"/>
                <a:ext cx="7266324" cy="4336828"/>
              </a:xfrm>
              <a:prstGeom prst="rect">
                <a:avLst/>
              </a:prstGeom>
              <a:blipFill rotWithShape="1">
                <a:blip r:embed="rId3"/>
                <a:stretch>
                  <a:fillRect l="-671" t="-702" r="-1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1600199" y="1357208"/>
            <a:ext cx="613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If X=2 and Y=3 and GT= 6 how would you calculate w1 and w2?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277327" y="2042952"/>
                <a:ext cx="1408271" cy="491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𝑑𝐸𝑟𝑟𝑜𝑟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𝑑𝑂𝑢𝑡</m:t>
                        </m:r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= -4.7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327" y="2042952"/>
                <a:ext cx="1408271" cy="491609"/>
              </a:xfrm>
              <a:prstGeom prst="rect">
                <a:avLst/>
              </a:prstGeom>
              <a:blipFill rotWithShape="1">
                <a:blip r:embed="rId4"/>
                <a:stretch>
                  <a:fillRect r="-3030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92800" y="2042952"/>
                <a:ext cx="1556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𝑆𝑒𝑡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= .01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00" y="2042952"/>
                <a:ext cx="1556388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80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	  How it works – forward 2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82590" y="2245895"/>
            <a:ext cx="609600" cy="619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+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endCxn id="5" idx="2"/>
          </p:cNvCxnSpPr>
          <p:nvPr/>
        </p:nvCxnSpPr>
        <p:spPr>
          <a:xfrm>
            <a:off x="1987190" y="1969671"/>
            <a:ext cx="1295400" cy="5857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5" idx="2"/>
          </p:cNvCxnSpPr>
          <p:nvPr/>
        </p:nvCxnSpPr>
        <p:spPr>
          <a:xfrm flipV="1">
            <a:off x="1987190" y="2555458"/>
            <a:ext cx="1295400" cy="48101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6"/>
            <a:endCxn id="23" idx="1"/>
          </p:cNvCxnSpPr>
          <p:nvPr/>
        </p:nvCxnSpPr>
        <p:spPr>
          <a:xfrm>
            <a:off x="3892190" y="2555458"/>
            <a:ext cx="1975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867400" y="2288757"/>
            <a:ext cx="2272838" cy="533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 smtClean="0">
                <a:solidFill>
                  <a:srgbClr val="00B0F0"/>
                </a:solidFill>
              </a:rPr>
              <a:t>8.359  </a:t>
            </a:r>
            <a:r>
              <a:rPr lang="en-US" sz="1600" b="1" dirty="0" smtClean="0">
                <a:solidFill>
                  <a:srgbClr val="00B0F0"/>
                </a:solidFill>
              </a:rPr>
              <a:t>(was 11.05) 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54904" y="2186126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1.911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90314" y="17850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86306" y="285180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3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86452" y="189323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0.294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5355" y="278829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0.441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67400" y="1897145"/>
            <a:ext cx="240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Error (How wrong is it?)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25276" y="3397755"/>
                <a:ext cx="7266324" cy="4336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solidFill>
                      <a:srgbClr val="FF0000"/>
                    </a:solidFill>
                  </a:rPr>
                  <a:t>Out = X*w1 + Y*w2        Error = ½(Out – GT)**2</a:t>
                </a:r>
              </a:p>
              <a:p>
                <a:r>
                  <a:rPr lang="en-US" i="1" dirty="0" smtClean="0"/>
                  <a:t>Both differentiable! </a:t>
                </a:r>
              </a:p>
              <a:p>
                <a:endParaRPr lang="en-US" i="1" dirty="0" smtClean="0">
                  <a:solidFill>
                    <a:srgbClr val="00B050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 = Y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= X</a:t>
                </a:r>
              </a:p>
              <a:p>
                <a:endParaRPr lang="en-US" i="1" dirty="0" smtClean="0">
                  <a:solidFill>
                    <a:srgbClr val="00B050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𝑑𝐸𝑟𝑟𝑜𝑟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= 2/2(Out-GT) </a:t>
                </a:r>
                <a:r>
                  <a:rPr lang="en-US" i="1" dirty="0" smtClean="0"/>
                  <a:t>direction of greatest increase! Reverse sign greatest       		   decrease in error, (want it to go to zero)</a:t>
                </a:r>
                <a:endParaRPr lang="en-US" i="1" dirty="0" smtClean="0">
                  <a:solidFill>
                    <a:srgbClr val="FF0000"/>
                  </a:solidFill>
                </a:endParaRPr>
              </a:p>
              <a:p>
                <a:r>
                  <a:rPr lang="en-US" i="1" dirty="0" smtClean="0"/>
                  <a:t>Chain rule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𝑑𝐸𝑟𝑟𝑜𝑟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 = (Out-GT)X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        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𝑑𝐸𝑟𝑟𝑜𝑟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 = (Out-GT)Y</a:t>
                </a:r>
              </a:p>
              <a:p>
                <a:endParaRPr lang="en-US" i="1" dirty="0">
                  <a:solidFill>
                    <a:srgbClr val="FF0000"/>
                  </a:solidFill>
                </a:endParaRPr>
              </a:p>
              <a:p>
                <a:r>
                  <a:rPr lang="en-US" i="1" dirty="0" smtClean="0"/>
                  <a:t>add a - fraction (</a:t>
                </a:r>
                <a:r>
                  <a:rPr lang="en-US" dirty="0" smtClean="0"/>
                  <a:t>Learning rate</a:t>
                </a:r>
                <a:r>
                  <a:rPr lang="en-US" i="1" dirty="0" smtClean="0"/>
                  <a:t>) to w1 and w2 to reduce error</a:t>
                </a:r>
              </a:p>
              <a:p>
                <a:endParaRPr lang="en-US" i="1" dirty="0" smtClean="0">
                  <a:solidFill>
                    <a:srgbClr val="FF0000"/>
                  </a:solidFill>
                </a:endParaRPr>
              </a:p>
              <a:p>
                <a:endParaRPr lang="en-US" i="1" dirty="0" smtClean="0">
                  <a:solidFill>
                    <a:srgbClr val="FF0000"/>
                  </a:solidFill>
                </a:endParaRPr>
              </a:p>
              <a:p>
                <a:r>
                  <a:rPr lang="en-US" i="1" dirty="0" smtClean="0">
                    <a:solidFill>
                      <a:srgbClr val="FF0000"/>
                    </a:solidFill>
                  </a:rPr>
                  <a:t> </a:t>
                </a:r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276" y="3397755"/>
                <a:ext cx="7266324" cy="4336828"/>
              </a:xfrm>
              <a:prstGeom prst="rect">
                <a:avLst/>
              </a:prstGeom>
              <a:blipFill rotWithShape="1">
                <a:blip r:embed="rId3"/>
                <a:stretch>
                  <a:fillRect l="-671" t="-702" r="-1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1600199" y="1357208"/>
            <a:ext cx="613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If X=2 and Y=3 and GT= 6 how would you calculate w1 and w2? </a:t>
            </a:r>
          </a:p>
        </p:txBody>
      </p:sp>
    </p:spTree>
    <p:extLst>
      <p:ext uri="{BB962C8B-B14F-4D97-AF65-F5344CB8AC3E}">
        <p14:creationId xmlns:p14="http://schemas.microsoft.com/office/powerpoint/2010/main" val="104189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	  How it works – backward 2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82590" y="2245895"/>
            <a:ext cx="609600" cy="619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+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endCxn id="5" idx="2"/>
          </p:cNvCxnSpPr>
          <p:nvPr/>
        </p:nvCxnSpPr>
        <p:spPr>
          <a:xfrm>
            <a:off x="1987190" y="1969671"/>
            <a:ext cx="1295400" cy="5857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5" idx="2"/>
          </p:cNvCxnSpPr>
          <p:nvPr/>
        </p:nvCxnSpPr>
        <p:spPr>
          <a:xfrm flipV="1">
            <a:off x="1987190" y="2555458"/>
            <a:ext cx="1295400" cy="48101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6"/>
            <a:endCxn id="23" idx="1"/>
          </p:cNvCxnSpPr>
          <p:nvPr/>
        </p:nvCxnSpPr>
        <p:spPr>
          <a:xfrm>
            <a:off x="3892190" y="2555458"/>
            <a:ext cx="19752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867400" y="2288757"/>
            <a:ext cx="2272838" cy="533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 smtClean="0">
                <a:solidFill>
                  <a:srgbClr val="00B0F0"/>
                </a:solidFill>
              </a:rPr>
              <a:t>8.359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90314" y="17850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86306" y="285180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3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86452" y="1893232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0.2 </a:t>
            </a:r>
            <a:r>
              <a:rPr lang="en-US" dirty="0" smtClean="0">
                <a:solidFill>
                  <a:srgbClr val="00B050"/>
                </a:solidFill>
              </a:rPr>
              <a:t>–(-8.18)*.01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5355" y="2788295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0.3 </a:t>
            </a:r>
            <a:r>
              <a:rPr lang="en-US" dirty="0" smtClean="0">
                <a:solidFill>
                  <a:srgbClr val="00B050"/>
                </a:solidFill>
              </a:rPr>
              <a:t>–(-12.26)*.01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67400" y="1897145"/>
            <a:ext cx="240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Error (How wrong is it?)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25276" y="3397755"/>
                <a:ext cx="7266324" cy="4336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solidFill>
                      <a:srgbClr val="FF0000"/>
                    </a:solidFill>
                  </a:rPr>
                  <a:t>Out = X*w1 + Y*w2        Error = ½(Out – GT)**2</a:t>
                </a:r>
              </a:p>
              <a:p>
                <a:r>
                  <a:rPr lang="en-US" i="1" dirty="0" smtClean="0"/>
                  <a:t>Both differentiable! </a:t>
                </a:r>
              </a:p>
              <a:p>
                <a:endParaRPr lang="en-US" i="1" dirty="0" smtClean="0">
                  <a:solidFill>
                    <a:srgbClr val="00B050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 = Y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= X</a:t>
                </a:r>
              </a:p>
              <a:p>
                <a:endParaRPr lang="en-US" i="1" dirty="0" smtClean="0">
                  <a:solidFill>
                    <a:srgbClr val="00B050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𝑑𝐸𝑟𝑟𝑜𝑟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= 2/2(Out-GT) </a:t>
                </a:r>
                <a:r>
                  <a:rPr lang="en-US" i="1" dirty="0" smtClean="0"/>
                  <a:t>direction of greatest increase! Reverse sign greatest       		   decrease in error, (want it to go to zero)</a:t>
                </a:r>
                <a:endParaRPr lang="en-US" i="1" dirty="0" smtClean="0">
                  <a:solidFill>
                    <a:srgbClr val="FF0000"/>
                  </a:solidFill>
                </a:endParaRPr>
              </a:p>
              <a:p>
                <a:r>
                  <a:rPr lang="en-US" i="1" dirty="0" smtClean="0"/>
                  <a:t>Chain rule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𝑑𝐸𝑟𝑟𝑜𝑟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 = (Out-GT)X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        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𝑑𝐸𝑟𝑟𝑜𝑟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𝑑𝑂𝑢𝑡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𝑑𝑤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i="1" dirty="0" smtClean="0">
                    <a:solidFill>
                      <a:srgbClr val="FF0000"/>
                    </a:solidFill>
                  </a:rPr>
                  <a:t> = (Out-GT)Y</a:t>
                </a:r>
              </a:p>
              <a:p>
                <a:endParaRPr lang="en-US" i="1" dirty="0">
                  <a:solidFill>
                    <a:srgbClr val="FF0000"/>
                  </a:solidFill>
                </a:endParaRPr>
              </a:p>
              <a:p>
                <a:r>
                  <a:rPr lang="en-US" i="1" dirty="0" smtClean="0"/>
                  <a:t>add a - fraction (</a:t>
                </a:r>
                <a:r>
                  <a:rPr lang="en-US" dirty="0" smtClean="0"/>
                  <a:t>Learning rate</a:t>
                </a:r>
                <a:r>
                  <a:rPr lang="en-US" i="1" dirty="0" smtClean="0"/>
                  <a:t>) to w1 and w2 to reduce error</a:t>
                </a:r>
              </a:p>
              <a:p>
                <a:endParaRPr lang="en-US" i="1" dirty="0" smtClean="0">
                  <a:solidFill>
                    <a:srgbClr val="FF0000"/>
                  </a:solidFill>
                </a:endParaRPr>
              </a:p>
              <a:p>
                <a:endParaRPr lang="en-US" i="1" dirty="0" smtClean="0">
                  <a:solidFill>
                    <a:srgbClr val="FF0000"/>
                  </a:solidFill>
                </a:endParaRPr>
              </a:p>
              <a:p>
                <a:r>
                  <a:rPr lang="en-US" i="1" dirty="0" smtClean="0">
                    <a:solidFill>
                      <a:srgbClr val="FF0000"/>
                    </a:solidFill>
                  </a:rPr>
                  <a:t> </a:t>
                </a:r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276" y="3397755"/>
                <a:ext cx="7266324" cy="4336828"/>
              </a:xfrm>
              <a:prstGeom prst="rect">
                <a:avLst/>
              </a:prstGeom>
              <a:blipFill rotWithShape="1">
                <a:blip r:embed="rId3"/>
                <a:stretch>
                  <a:fillRect l="-671" t="-702" r="-1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1600199" y="1357208"/>
            <a:ext cx="613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If X=2 and Y=3 and GT= 6 how would you calculate w1 and w2?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277327" y="2042952"/>
                <a:ext cx="1525289" cy="491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𝑑𝐸𝑟𝑟𝑜𝑟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𝑑𝑂𝑢𝑡</m:t>
                        </m:r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= -4.08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327" y="2042952"/>
                <a:ext cx="1525289" cy="491609"/>
              </a:xfrm>
              <a:prstGeom prst="rect">
                <a:avLst/>
              </a:prstGeom>
              <a:blipFill rotWithShape="1">
                <a:blip r:embed="rId4"/>
                <a:stretch>
                  <a:fillRect r="-2800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92800" y="2042952"/>
                <a:ext cx="1556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𝑆𝑒𝑡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= .01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00" y="2042952"/>
                <a:ext cx="1556388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278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3823</TotalTime>
  <Words>2026</Words>
  <Application>Microsoft Office PowerPoint</Application>
  <PresentationFormat>On-screen Show (4:3)</PresentationFormat>
  <Paragraphs>348</Paragraphs>
  <Slides>26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Deep Learning</vt:lpstr>
      <vt:lpstr>Imagenet  14 million images in 1000 categories</vt:lpstr>
      <vt:lpstr>ImageNet Large Scale Visual Recognition Challenge </vt:lpstr>
      <vt:lpstr>ImageNet Large Scale Visual Recognition Challenge </vt:lpstr>
      <vt:lpstr>   How it works – single neuron</vt:lpstr>
      <vt:lpstr>   How it works – forward 1</vt:lpstr>
      <vt:lpstr>   How it works – backward 1</vt:lpstr>
      <vt:lpstr>   How it works – forward 2</vt:lpstr>
      <vt:lpstr>   How it works – backward 2</vt:lpstr>
      <vt:lpstr>   How it works –  forward 100</vt:lpstr>
      <vt:lpstr>How it works – at scale</vt:lpstr>
      <vt:lpstr>What’s a Model?</vt:lpstr>
      <vt:lpstr>Training, Testing</vt:lpstr>
      <vt:lpstr>Frameworks do the heavy lifting </vt:lpstr>
      <vt:lpstr>What can DL do?</vt:lpstr>
      <vt:lpstr>Convolutional Networks</vt:lpstr>
      <vt:lpstr>Convolutional Networks</vt:lpstr>
      <vt:lpstr>How can I train a model to recognize labeled images I supply?</vt:lpstr>
      <vt:lpstr>DL practitioner skillset 1</vt:lpstr>
      <vt:lpstr>DL practitioner skillset 2</vt:lpstr>
      <vt:lpstr>DL practitioner skillset 2</vt:lpstr>
      <vt:lpstr>DL practitioner skillset 2</vt:lpstr>
      <vt:lpstr>DL practitioner skillset 3</vt:lpstr>
      <vt:lpstr>Why is this hard</vt:lpstr>
      <vt:lpstr>Why jump on board?</vt:lpstr>
      <vt:lpstr>Interested? </vt:lpstr>
    </vt:vector>
  </TitlesOfParts>
  <Company>Christopher Newport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Perkins</dc:creator>
  <cp:lastModifiedBy>Perkins</cp:lastModifiedBy>
  <cp:revision>65</cp:revision>
  <dcterms:created xsi:type="dcterms:W3CDTF">2018-11-03T03:35:30Z</dcterms:created>
  <dcterms:modified xsi:type="dcterms:W3CDTF">2018-11-06T04:18:00Z</dcterms:modified>
</cp:coreProperties>
</file>